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5" r:id="rId2"/>
    <p:sldId id="276" r:id="rId3"/>
    <p:sldId id="277" r:id="rId4"/>
  </p:sldIdLst>
  <p:sldSz cx="10287000" cy="10287000"/>
  <p:notesSz cx="6858000" cy="9144000"/>
  <p:defaultTextStyle>
    <a:defPPr>
      <a:defRPr lang="en-US"/>
    </a:defPPr>
    <a:lvl1pPr marL="0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7822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5644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63466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51288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9110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26932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14754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702576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CDDA"/>
    <a:srgbClr val="C0D3DE"/>
    <a:srgbClr val="02264A"/>
    <a:srgbClr val="021E48"/>
    <a:srgbClr val="021948"/>
    <a:srgbClr val="9BB9CB"/>
    <a:srgbClr val="99CCCC"/>
    <a:srgbClr val="022E48"/>
    <a:srgbClr val="049948"/>
    <a:srgbClr val="26463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182" y="-90"/>
      </p:cViewPr>
      <p:guideLst>
        <p:guide orient="horz" pos="324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8E13F-B7A3-4EC5-9E95-174D76B5BC64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29B9B-8474-4479-87BC-3F9B7550C57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7822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5644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63466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51288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9110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26932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14754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702576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3195638"/>
            <a:ext cx="8743950" cy="22050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5829300"/>
            <a:ext cx="7200900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7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56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34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12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9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6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4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2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6610351"/>
            <a:ext cx="8743950" cy="2043113"/>
          </a:xfr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4360070"/>
            <a:ext cx="8743950" cy="2250281"/>
          </a:xfr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782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564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34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128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391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269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47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257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644" y="3600450"/>
            <a:ext cx="5122069" cy="10184607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2162" y="3600450"/>
            <a:ext cx="5122069" cy="10184607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1957"/>
            <a:ext cx="9258300" cy="1714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2302670"/>
            <a:ext cx="4545212" cy="959643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87822" indent="0">
              <a:buNone/>
              <a:defRPr sz="2600" b="1"/>
            </a:lvl2pPr>
            <a:lvl3pPr marL="1175644" indent="0">
              <a:buNone/>
              <a:defRPr sz="2300" b="1"/>
            </a:lvl3pPr>
            <a:lvl4pPr marL="1763466" indent="0">
              <a:buNone/>
              <a:defRPr sz="2100" b="1"/>
            </a:lvl4pPr>
            <a:lvl5pPr marL="2351288" indent="0">
              <a:buNone/>
              <a:defRPr sz="2100" b="1"/>
            </a:lvl5pPr>
            <a:lvl6pPr marL="2939110" indent="0">
              <a:buNone/>
              <a:defRPr sz="2100" b="1"/>
            </a:lvl6pPr>
            <a:lvl7pPr marL="3526932" indent="0">
              <a:buNone/>
              <a:defRPr sz="2100" b="1"/>
            </a:lvl7pPr>
            <a:lvl8pPr marL="4114754" indent="0">
              <a:buNone/>
              <a:defRPr sz="2100" b="1"/>
            </a:lvl8pPr>
            <a:lvl9pPr marL="4702576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3262313"/>
            <a:ext cx="4545212" cy="5926932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4" y="2302670"/>
            <a:ext cx="4546997" cy="959643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87822" indent="0">
              <a:buNone/>
              <a:defRPr sz="2600" b="1"/>
            </a:lvl2pPr>
            <a:lvl3pPr marL="1175644" indent="0">
              <a:buNone/>
              <a:defRPr sz="2300" b="1"/>
            </a:lvl3pPr>
            <a:lvl4pPr marL="1763466" indent="0">
              <a:buNone/>
              <a:defRPr sz="2100" b="1"/>
            </a:lvl4pPr>
            <a:lvl5pPr marL="2351288" indent="0">
              <a:buNone/>
              <a:defRPr sz="2100" b="1"/>
            </a:lvl5pPr>
            <a:lvl6pPr marL="2939110" indent="0">
              <a:buNone/>
              <a:defRPr sz="2100" b="1"/>
            </a:lvl6pPr>
            <a:lvl7pPr marL="3526932" indent="0">
              <a:buNone/>
              <a:defRPr sz="2100" b="1"/>
            </a:lvl7pPr>
            <a:lvl8pPr marL="4114754" indent="0">
              <a:buNone/>
              <a:defRPr sz="2100" b="1"/>
            </a:lvl8pPr>
            <a:lvl9pPr marL="4702576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4" y="3262313"/>
            <a:ext cx="4546997" cy="5926932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409575"/>
            <a:ext cx="3384352" cy="1743075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409576"/>
            <a:ext cx="5750719" cy="8779670"/>
          </a:xfr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152651"/>
            <a:ext cx="3384352" cy="7036595"/>
          </a:xfrm>
        </p:spPr>
        <p:txBody>
          <a:bodyPr/>
          <a:lstStyle>
            <a:lvl1pPr marL="0" indent="0">
              <a:buNone/>
              <a:defRPr sz="1800"/>
            </a:lvl1pPr>
            <a:lvl2pPr marL="587822" indent="0">
              <a:buNone/>
              <a:defRPr sz="1500"/>
            </a:lvl2pPr>
            <a:lvl3pPr marL="1175644" indent="0">
              <a:buNone/>
              <a:defRPr sz="1300"/>
            </a:lvl3pPr>
            <a:lvl4pPr marL="1763466" indent="0">
              <a:buNone/>
              <a:defRPr sz="1200"/>
            </a:lvl4pPr>
            <a:lvl5pPr marL="2351288" indent="0">
              <a:buNone/>
              <a:defRPr sz="1200"/>
            </a:lvl5pPr>
            <a:lvl6pPr marL="2939110" indent="0">
              <a:buNone/>
              <a:defRPr sz="1200"/>
            </a:lvl6pPr>
            <a:lvl7pPr marL="3526932" indent="0">
              <a:buNone/>
              <a:defRPr sz="1200"/>
            </a:lvl7pPr>
            <a:lvl8pPr marL="4114754" indent="0">
              <a:buNone/>
              <a:defRPr sz="1200"/>
            </a:lvl8pPr>
            <a:lvl9pPr marL="4702576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7200900"/>
            <a:ext cx="6172200" cy="850107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919163"/>
            <a:ext cx="6172200" cy="6172200"/>
          </a:xfrm>
        </p:spPr>
        <p:txBody>
          <a:bodyPr/>
          <a:lstStyle>
            <a:lvl1pPr marL="0" indent="0">
              <a:buNone/>
              <a:defRPr sz="4100"/>
            </a:lvl1pPr>
            <a:lvl2pPr marL="587822" indent="0">
              <a:buNone/>
              <a:defRPr sz="3600"/>
            </a:lvl2pPr>
            <a:lvl3pPr marL="1175644" indent="0">
              <a:buNone/>
              <a:defRPr sz="3100"/>
            </a:lvl3pPr>
            <a:lvl4pPr marL="1763466" indent="0">
              <a:buNone/>
              <a:defRPr sz="2600"/>
            </a:lvl4pPr>
            <a:lvl5pPr marL="2351288" indent="0">
              <a:buNone/>
              <a:defRPr sz="2600"/>
            </a:lvl5pPr>
            <a:lvl6pPr marL="2939110" indent="0">
              <a:buNone/>
              <a:defRPr sz="2600"/>
            </a:lvl6pPr>
            <a:lvl7pPr marL="3526932" indent="0">
              <a:buNone/>
              <a:defRPr sz="2600"/>
            </a:lvl7pPr>
            <a:lvl8pPr marL="4114754" indent="0">
              <a:buNone/>
              <a:defRPr sz="2600"/>
            </a:lvl8pPr>
            <a:lvl9pPr marL="4702576" indent="0">
              <a:buNone/>
              <a:defRPr sz="2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8051007"/>
            <a:ext cx="6172200" cy="1207293"/>
          </a:xfrm>
        </p:spPr>
        <p:txBody>
          <a:bodyPr/>
          <a:lstStyle>
            <a:lvl1pPr marL="0" indent="0">
              <a:buNone/>
              <a:defRPr sz="1800"/>
            </a:lvl1pPr>
            <a:lvl2pPr marL="587822" indent="0">
              <a:buNone/>
              <a:defRPr sz="1500"/>
            </a:lvl2pPr>
            <a:lvl3pPr marL="1175644" indent="0">
              <a:buNone/>
              <a:defRPr sz="1300"/>
            </a:lvl3pPr>
            <a:lvl4pPr marL="1763466" indent="0">
              <a:buNone/>
              <a:defRPr sz="1200"/>
            </a:lvl4pPr>
            <a:lvl5pPr marL="2351288" indent="0">
              <a:buNone/>
              <a:defRPr sz="1200"/>
            </a:lvl5pPr>
            <a:lvl6pPr marL="2939110" indent="0">
              <a:buNone/>
              <a:defRPr sz="1200"/>
            </a:lvl6pPr>
            <a:lvl7pPr marL="3526932" indent="0">
              <a:buNone/>
              <a:defRPr sz="1200"/>
            </a:lvl7pPr>
            <a:lvl8pPr marL="4114754" indent="0">
              <a:buNone/>
              <a:defRPr sz="1200"/>
            </a:lvl8pPr>
            <a:lvl9pPr marL="4702576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0335" y="619125"/>
            <a:ext cx="2603897" cy="13165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619125"/>
            <a:ext cx="7640241" cy="131659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411957"/>
            <a:ext cx="9258300" cy="1714500"/>
          </a:xfrm>
          <a:prstGeom prst="rect">
            <a:avLst/>
          </a:prstGeom>
        </p:spPr>
        <p:txBody>
          <a:bodyPr vert="horz" lIns="117564" tIns="58782" rIns="117564" bIns="5878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2400301"/>
            <a:ext cx="9258300" cy="6788945"/>
          </a:xfrm>
          <a:prstGeom prst="rect">
            <a:avLst/>
          </a:prstGeom>
        </p:spPr>
        <p:txBody>
          <a:bodyPr vert="horz" lIns="117564" tIns="58782" rIns="117564" bIns="5878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9534526"/>
            <a:ext cx="2400300" cy="547688"/>
          </a:xfrm>
          <a:prstGeom prst="rect">
            <a:avLst/>
          </a:prstGeom>
        </p:spPr>
        <p:txBody>
          <a:bodyPr vert="horz" lIns="117564" tIns="58782" rIns="117564" bIns="58782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27BB2-AD83-4C7A-B990-183A9F9521F0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9534526"/>
            <a:ext cx="3257550" cy="547688"/>
          </a:xfrm>
          <a:prstGeom prst="rect">
            <a:avLst/>
          </a:prstGeom>
        </p:spPr>
        <p:txBody>
          <a:bodyPr vert="horz" lIns="117564" tIns="58782" rIns="117564" bIns="58782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9534526"/>
            <a:ext cx="2400300" cy="547688"/>
          </a:xfrm>
          <a:prstGeom prst="rect">
            <a:avLst/>
          </a:prstGeom>
        </p:spPr>
        <p:txBody>
          <a:bodyPr vert="horz" lIns="117564" tIns="58782" rIns="117564" bIns="58782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175644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0867" indent="-440867" algn="l" defTabSz="117564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5211" indent="-367389" algn="l" defTabSz="1175644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69555" indent="-293911" algn="l" defTabSz="117564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377" indent="-293911" algn="l" defTabSz="117564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5199" indent="-293911" algn="l" defTabSz="117564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3021" indent="-293911" algn="l" defTabSz="117564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0843" indent="-293911" algn="l" defTabSz="117564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08665" indent="-293911" algn="l" defTabSz="117564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96487" indent="-293911" algn="l" defTabSz="117564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7822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5644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3466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1288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9110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26932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754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2576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rosswal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10287000"/>
          </a:xfrm>
          <a:prstGeom prst="rect">
            <a:avLst/>
          </a:prstGeom>
        </p:spPr>
      </p:pic>
      <p:pic>
        <p:nvPicPr>
          <p:cNvPr id="2" name="Picture 1" descr="Graphics Templat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7148490"/>
            <a:ext cx="10286998" cy="3138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66700"/>
            <a:ext cx="6819900" cy="1676400"/>
          </a:xfrm>
          <a:prstGeom prst="rect">
            <a:avLst/>
          </a:prstGeom>
          <a:solidFill>
            <a:srgbClr val="02264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4300" y="266701"/>
            <a:ext cx="6629400" cy="16619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400" dirty="0" smtClean="0">
                <a:solidFill>
                  <a:schemeClr val="bg1"/>
                </a:solidFill>
                <a:latin typeface="Proxima Nova Rg" pitchFamily="50" charset="0"/>
              </a:rPr>
              <a:t>Most of us in Washington agree that we all share responsibility for the safety of others on our roads.*</a:t>
            </a:r>
            <a:endParaRPr lang="en-US" sz="3400" dirty="0">
              <a:solidFill>
                <a:schemeClr val="bg1"/>
              </a:solidFill>
              <a:latin typeface="Proxima Nova Rg" pitchFamily="50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67100" y="5600700"/>
            <a:ext cx="6819900" cy="1981200"/>
          </a:xfrm>
          <a:prstGeom prst="rect">
            <a:avLst/>
          </a:prstGeom>
          <a:solidFill>
            <a:srgbClr val="C0D3D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81400" y="5600700"/>
            <a:ext cx="6629400" cy="2000548"/>
          </a:xfrm>
          <a:prstGeom prst="rect">
            <a:avLst/>
          </a:prstGeom>
          <a:noFill/>
          <a:effectLst>
            <a:outerShdw blurRad="101600" dist="38100" dir="2700000" algn="tl" rotWithShape="0">
              <a:prstClr val="black">
                <a:alpha val="5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100" b="1" dirty="0" smtClean="0">
                <a:solidFill>
                  <a:srgbClr val="022E48"/>
                </a:solidFill>
                <a:latin typeface="Proxima Nova Rg" pitchFamily="50" charset="0"/>
              </a:rPr>
              <a:t>This is how drivers do it in ________ County:</a:t>
            </a:r>
          </a:p>
          <a:p>
            <a:r>
              <a:rPr lang="en-US" sz="3100" dirty="0" smtClean="0">
                <a:solidFill>
                  <a:srgbClr val="022E48"/>
                </a:solidFill>
                <a:latin typeface="Proxima Nova Rg" pitchFamily="50" charset="0"/>
              </a:rPr>
              <a:t>Giving folks a brake at crosswalks (both marked and unmarked)</a:t>
            </a:r>
            <a:endParaRPr lang="en-US" sz="3100" dirty="0">
              <a:solidFill>
                <a:srgbClr val="022E48"/>
              </a:solidFill>
              <a:latin typeface="Proxima Nova Rg" pitchFamily="5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96200" y="10020300"/>
            <a:ext cx="2552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chemeClr val="bg1"/>
                </a:solidFill>
              </a:rPr>
              <a:t>*2019 WTSC Positive Norms Survey Report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Yellow Ligh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10287000"/>
          </a:xfrm>
          <a:prstGeom prst="rect">
            <a:avLst/>
          </a:prstGeom>
        </p:spPr>
      </p:pic>
      <p:pic>
        <p:nvPicPr>
          <p:cNvPr id="2" name="Picture 1" descr="Graphics Templat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7148490"/>
            <a:ext cx="10286998" cy="3138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71500"/>
            <a:ext cx="6819900" cy="1676400"/>
          </a:xfrm>
          <a:prstGeom prst="rect">
            <a:avLst/>
          </a:prstGeom>
          <a:solidFill>
            <a:srgbClr val="02264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4300" y="571501"/>
            <a:ext cx="6629400" cy="16619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400" dirty="0" smtClean="0">
                <a:solidFill>
                  <a:schemeClr val="bg1"/>
                </a:solidFill>
                <a:latin typeface="Proxima Nova Rg" pitchFamily="50" charset="0"/>
              </a:rPr>
              <a:t>Most of us in Washington agree that any number of deaths on our roadways is unacceptable.*</a:t>
            </a:r>
            <a:endParaRPr lang="en-US" sz="3400" dirty="0">
              <a:solidFill>
                <a:schemeClr val="bg1"/>
              </a:solidFill>
              <a:latin typeface="Proxima Nova Rg" pitchFamily="50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4152900"/>
            <a:ext cx="6819900" cy="1981200"/>
          </a:xfrm>
          <a:prstGeom prst="rect">
            <a:avLst/>
          </a:prstGeom>
          <a:solidFill>
            <a:srgbClr val="9BB9C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300" y="4152900"/>
            <a:ext cx="6629400" cy="2000548"/>
          </a:xfrm>
          <a:prstGeom prst="rect">
            <a:avLst/>
          </a:prstGeom>
          <a:noFill/>
          <a:effectLst>
            <a:outerShdw blurRad="101600" dist="38100" dir="2700000" algn="tl" rotWithShape="0">
              <a:prstClr val="black">
                <a:alpha val="5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100" b="1" dirty="0" smtClean="0">
                <a:solidFill>
                  <a:srgbClr val="022E48"/>
                </a:solidFill>
                <a:latin typeface="Proxima Nova Rg" pitchFamily="50" charset="0"/>
              </a:rPr>
              <a:t>This is how drivers do it in ________ County:</a:t>
            </a:r>
          </a:p>
          <a:p>
            <a:r>
              <a:rPr lang="en-US" sz="3100" dirty="0" smtClean="0">
                <a:solidFill>
                  <a:srgbClr val="022E48"/>
                </a:solidFill>
                <a:latin typeface="Proxima Nova Rg" pitchFamily="50" charset="0"/>
              </a:rPr>
              <a:t>Caring for pedestrians by slowing down and stopping at yellow lights.</a:t>
            </a:r>
            <a:endParaRPr lang="en-US" sz="3100" dirty="0">
              <a:solidFill>
                <a:srgbClr val="022E48"/>
              </a:solidFill>
              <a:latin typeface="Proxima Nova Rg" pitchFamily="5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96200" y="10020300"/>
            <a:ext cx="2552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chemeClr val="bg1"/>
                </a:solidFill>
              </a:rPr>
              <a:t>*2019 WTSC Positive Norms Survey Report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peed Feedback Sig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10287000"/>
          </a:xfrm>
          <a:prstGeom prst="rect">
            <a:avLst/>
          </a:prstGeom>
        </p:spPr>
      </p:pic>
      <p:pic>
        <p:nvPicPr>
          <p:cNvPr id="2" name="Picture 1" descr="Graphics Templat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7148490"/>
            <a:ext cx="10286998" cy="3138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66700"/>
            <a:ext cx="6819900" cy="1676400"/>
          </a:xfrm>
          <a:prstGeom prst="rect">
            <a:avLst/>
          </a:prstGeom>
          <a:solidFill>
            <a:srgbClr val="02264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4300" y="266701"/>
            <a:ext cx="6629400" cy="16619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400" dirty="0" smtClean="0">
                <a:solidFill>
                  <a:schemeClr val="bg1"/>
                </a:solidFill>
                <a:latin typeface="Proxima Nova Rg" pitchFamily="50" charset="0"/>
              </a:rPr>
              <a:t>Most of us in Washington agree that we all share responsibility for the safety of others on our roads.*</a:t>
            </a:r>
            <a:endParaRPr lang="en-US" sz="3400" dirty="0">
              <a:solidFill>
                <a:schemeClr val="bg1"/>
              </a:solidFill>
              <a:latin typeface="Proxima Nova Rg" pitchFamily="50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628900"/>
            <a:ext cx="6819900" cy="2438400"/>
          </a:xfrm>
          <a:prstGeom prst="rect">
            <a:avLst/>
          </a:prstGeom>
          <a:solidFill>
            <a:srgbClr val="B8CD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300" y="2628900"/>
            <a:ext cx="6629400" cy="2477601"/>
          </a:xfrm>
          <a:prstGeom prst="rect">
            <a:avLst/>
          </a:prstGeom>
          <a:noFill/>
          <a:effectLst>
            <a:outerShdw blurRad="101600" dist="38100" dir="2700000" algn="tl" rotWithShape="0">
              <a:prstClr val="black">
                <a:alpha val="5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100" b="1" dirty="0" smtClean="0">
                <a:solidFill>
                  <a:srgbClr val="022E48"/>
                </a:solidFill>
                <a:latin typeface="Proxima Nova Rg" pitchFamily="50" charset="0"/>
              </a:rPr>
              <a:t>This is how drivers do it </a:t>
            </a:r>
            <a:r>
              <a:rPr lang="en-US" sz="3100" b="1" smtClean="0">
                <a:solidFill>
                  <a:srgbClr val="022E48"/>
                </a:solidFill>
                <a:latin typeface="Proxima Nova Rg" pitchFamily="50" charset="0"/>
              </a:rPr>
              <a:t>in ________ </a:t>
            </a:r>
            <a:r>
              <a:rPr lang="en-US" sz="3100" b="1" dirty="0" smtClean="0">
                <a:solidFill>
                  <a:srgbClr val="022E48"/>
                </a:solidFill>
                <a:latin typeface="Proxima Nova Rg" pitchFamily="50" charset="0"/>
              </a:rPr>
              <a:t>County:</a:t>
            </a:r>
          </a:p>
          <a:p>
            <a:r>
              <a:rPr lang="en-US" sz="3100" dirty="0" smtClean="0">
                <a:solidFill>
                  <a:srgbClr val="022E48"/>
                </a:solidFill>
                <a:latin typeface="Proxima Nova Rg" pitchFamily="50" charset="0"/>
              </a:rPr>
              <a:t>Respecting </a:t>
            </a:r>
            <a:r>
              <a:rPr lang="en-US" sz="3100" dirty="0" smtClean="0">
                <a:solidFill>
                  <a:srgbClr val="022E48"/>
                </a:solidFill>
                <a:latin typeface="Proxima Nova Rg" pitchFamily="50" charset="0"/>
              </a:rPr>
              <a:t>the speed </a:t>
            </a:r>
            <a:r>
              <a:rPr lang="en-US" sz="3100" dirty="0" smtClean="0">
                <a:solidFill>
                  <a:srgbClr val="022E48"/>
                </a:solidFill>
                <a:latin typeface="Proxima Nova Rg" pitchFamily="50" charset="0"/>
              </a:rPr>
              <a:t>limit: When you’re the biggest and the fastest, you also have to be the safest.</a:t>
            </a:r>
            <a:endParaRPr lang="en-US" sz="3100" dirty="0">
              <a:solidFill>
                <a:srgbClr val="022E48"/>
              </a:solidFill>
              <a:latin typeface="Proxima Nova Rg" pitchFamily="5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96200" y="10020300"/>
            <a:ext cx="2552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chemeClr val="bg1"/>
                </a:solidFill>
              </a:rPr>
              <a:t>*2019 WTSC Positive Norms Survey Report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9733</TotalTime>
  <Words>153</Words>
  <Application>Microsoft Office PowerPoint</Application>
  <PresentationFormat>Custom</PresentationFormat>
  <Paragraphs>12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Doug Dahl</dc:creator>
  <cp:lastModifiedBy>Doug Dahl</cp:lastModifiedBy>
  <cp:revision>131</cp:revision>
  <dcterms:created xsi:type="dcterms:W3CDTF">2021-01-21T19:59:58Z</dcterms:created>
  <dcterms:modified xsi:type="dcterms:W3CDTF">2021-10-07T18:24:09Z</dcterms:modified>
</cp:coreProperties>
</file>