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1" r:id="rId2"/>
    <p:sldId id="280" r:id="rId3"/>
    <p:sldId id="268" r:id="rId4"/>
    <p:sldId id="283" r:id="rId5"/>
    <p:sldId id="270" r:id="rId6"/>
    <p:sldId id="281" r:id="rId7"/>
    <p:sldId id="269" r:id="rId8"/>
    <p:sldId id="282" r:id="rId9"/>
  </p:sldIdLst>
  <p:sldSz cx="10287000" cy="10287000"/>
  <p:notesSz cx="6858000" cy="9144000"/>
  <p:defaultTextStyle>
    <a:defPPr>
      <a:defRPr lang="en-US"/>
    </a:defPPr>
    <a:lvl1pPr marL="0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7822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5644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3466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1288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9110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26932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4754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2576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9948"/>
    <a:srgbClr val="264630"/>
    <a:srgbClr val="1E3627"/>
    <a:srgbClr val="192D20"/>
    <a:srgbClr val="16281C"/>
    <a:srgbClr val="3E724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278" y="-90"/>
      </p:cViewPr>
      <p:guideLst>
        <p:guide orient="horz" pos="324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8E13F-B7A3-4EC5-9E95-174D76B5BC64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29B9B-8474-4479-87BC-3F9B7550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7822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5644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63466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51288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9110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26932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14754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702576" algn="l" defTabSz="11756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29B9B-8474-4479-87BC-3F9B7550C57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3195638"/>
            <a:ext cx="8743950" cy="2205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5829300"/>
            <a:ext cx="72009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5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3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1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6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4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2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6610351"/>
            <a:ext cx="8743950" cy="2043113"/>
          </a:xfr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4360070"/>
            <a:ext cx="8743950" cy="2250281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782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564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34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12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391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269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47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25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3600450"/>
            <a:ext cx="5122069" cy="1018460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3600450"/>
            <a:ext cx="5122069" cy="1018460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1957"/>
            <a:ext cx="92583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302670"/>
            <a:ext cx="4545212" cy="95964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822" indent="0">
              <a:buNone/>
              <a:defRPr sz="2600" b="1"/>
            </a:lvl2pPr>
            <a:lvl3pPr marL="1175644" indent="0">
              <a:buNone/>
              <a:defRPr sz="2300" b="1"/>
            </a:lvl3pPr>
            <a:lvl4pPr marL="1763466" indent="0">
              <a:buNone/>
              <a:defRPr sz="2100" b="1"/>
            </a:lvl4pPr>
            <a:lvl5pPr marL="2351288" indent="0">
              <a:buNone/>
              <a:defRPr sz="2100" b="1"/>
            </a:lvl5pPr>
            <a:lvl6pPr marL="2939110" indent="0">
              <a:buNone/>
              <a:defRPr sz="2100" b="1"/>
            </a:lvl6pPr>
            <a:lvl7pPr marL="3526932" indent="0">
              <a:buNone/>
              <a:defRPr sz="2100" b="1"/>
            </a:lvl7pPr>
            <a:lvl8pPr marL="4114754" indent="0">
              <a:buNone/>
              <a:defRPr sz="2100" b="1"/>
            </a:lvl8pPr>
            <a:lvl9pPr marL="4702576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3262313"/>
            <a:ext cx="4545212" cy="592693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2302670"/>
            <a:ext cx="4546997" cy="95964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822" indent="0">
              <a:buNone/>
              <a:defRPr sz="2600" b="1"/>
            </a:lvl2pPr>
            <a:lvl3pPr marL="1175644" indent="0">
              <a:buNone/>
              <a:defRPr sz="2300" b="1"/>
            </a:lvl3pPr>
            <a:lvl4pPr marL="1763466" indent="0">
              <a:buNone/>
              <a:defRPr sz="2100" b="1"/>
            </a:lvl4pPr>
            <a:lvl5pPr marL="2351288" indent="0">
              <a:buNone/>
              <a:defRPr sz="2100" b="1"/>
            </a:lvl5pPr>
            <a:lvl6pPr marL="2939110" indent="0">
              <a:buNone/>
              <a:defRPr sz="2100" b="1"/>
            </a:lvl6pPr>
            <a:lvl7pPr marL="3526932" indent="0">
              <a:buNone/>
              <a:defRPr sz="2100" b="1"/>
            </a:lvl7pPr>
            <a:lvl8pPr marL="4114754" indent="0">
              <a:buNone/>
              <a:defRPr sz="2100" b="1"/>
            </a:lvl8pPr>
            <a:lvl9pPr marL="4702576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3262313"/>
            <a:ext cx="4546997" cy="592693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09575"/>
            <a:ext cx="3384352" cy="1743075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409576"/>
            <a:ext cx="5750719" cy="8779670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152651"/>
            <a:ext cx="3384352" cy="7036595"/>
          </a:xfrm>
        </p:spPr>
        <p:txBody>
          <a:bodyPr/>
          <a:lstStyle>
            <a:lvl1pPr marL="0" indent="0">
              <a:buNone/>
              <a:defRPr sz="1800"/>
            </a:lvl1pPr>
            <a:lvl2pPr marL="587822" indent="0">
              <a:buNone/>
              <a:defRPr sz="1500"/>
            </a:lvl2pPr>
            <a:lvl3pPr marL="1175644" indent="0">
              <a:buNone/>
              <a:defRPr sz="1300"/>
            </a:lvl3pPr>
            <a:lvl4pPr marL="1763466" indent="0">
              <a:buNone/>
              <a:defRPr sz="1200"/>
            </a:lvl4pPr>
            <a:lvl5pPr marL="2351288" indent="0">
              <a:buNone/>
              <a:defRPr sz="1200"/>
            </a:lvl5pPr>
            <a:lvl6pPr marL="2939110" indent="0">
              <a:buNone/>
              <a:defRPr sz="1200"/>
            </a:lvl6pPr>
            <a:lvl7pPr marL="3526932" indent="0">
              <a:buNone/>
              <a:defRPr sz="1200"/>
            </a:lvl7pPr>
            <a:lvl8pPr marL="4114754" indent="0">
              <a:buNone/>
              <a:defRPr sz="1200"/>
            </a:lvl8pPr>
            <a:lvl9pPr marL="470257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7200900"/>
            <a:ext cx="6172200" cy="850107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919163"/>
            <a:ext cx="6172200" cy="6172200"/>
          </a:xfrm>
        </p:spPr>
        <p:txBody>
          <a:bodyPr/>
          <a:lstStyle>
            <a:lvl1pPr marL="0" indent="0">
              <a:buNone/>
              <a:defRPr sz="4100"/>
            </a:lvl1pPr>
            <a:lvl2pPr marL="587822" indent="0">
              <a:buNone/>
              <a:defRPr sz="3600"/>
            </a:lvl2pPr>
            <a:lvl3pPr marL="1175644" indent="0">
              <a:buNone/>
              <a:defRPr sz="3100"/>
            </a:lvl3pPr>
            <a:lvl4pPr marL="1763466" indent="0">
              <a:buNone/>
              <a:defRPr sz="2600"/>
            </a:lvl4pPr>
            <a:lvl5pPr marL="2351288" indent="0">
              <a:buNone/>
              <a:defRPr sz="2600"/>
            </a:lvl5pPr>
            <a:lvl6pPr marL="2939110" indent="0">
              <a:buNone/>
              <a:defRPr sz="2600"/>
            </a:lvl6pPr>
            <a:lvl7pPr marL="3526932" indent="0">
              <a:buNone/>
              <a:defRPr sz="2600"/>
            </a:lvl7pPr>
            <a:lvl8pPr marL="4114754" indent="0">
              <a:buNone/>
              <a:defRPr sz="2600"/>
            </a:lvl8pPr>
            <a:lvl9pPr marL="4702576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8051007"/>
            <a:ext cx="6172200" cy="1207293"/>
          </a:xfrm>
        </p:spPr>
        <p:txBody>
          <a:bodyPr/>
          <a:lstStyle>
            <a:lvl1pPr marL="0" indent="0">
              <a:buNone/>
              <a:defRPr sz="1800"/>
            </a:lvl1pPr>
            <a:lvl2pPr marL="587822" indent="0">
              <a:buNone/>
              <a:defRPr sz="1500"/>
            </a:lvl2pPr>
            <a:lvl3pPr marL="1175644" indent="0">
              <a:buNone/>
              <a:defRPr sz="1300"/>
            </a:lvl3pPr>
            <a:lvl4pPr marL="1763466" indent="0">
              <a:buNone/>
              <a:defRPr sz="1200"/>
            </a:lvl4pPr>
            <a:lvl5pPr marL="2351288" indent="0">
              <a:buNone/>
              <a:defRPr sz="1200"/>
            </a:lvl5pPr>
            <a:lvl6pPr marL="2939110" indent="0">
              <a:buNone/>
              <a:defRPr sz="1200"/>
            </a:lvl6pPr>
            <a:lvl7pPr marL="3526932" indent="0">
              <a:buNone/>
              <a:defRPr sz="1200"/>
            </a:lvl7pPr>
            <a:lvl8pPr marL="4114754" indent="0">
              <a:buNone/>
              <a:defRPr sz="1200"/>
            </a:lvl8pPr>
            <a:lvl9pPr marL="470257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619125"/>
            <a:ext cx="2603897" cy="13165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619125"/>
            <a:ext cx="7640241" cy="13165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411957"/>
            <a:ext cx="9258300" cy="1714500"/>
          </a:xfrm>
          <a:prstGeom prst="rect">
            <a:avLst/>
          </a:prstGeom>
        </p:spPr>
        <p:txBody>
          <a:bodyPr vert="horz" lIns="117564" tIns="58782" rIns="117564" bIns="5878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400301"/>
            <a:ext cx="9258300" cy="6788945"/>
          </a:xfrm>
          <a:prstGeom prst="rect">
            <a:avLst/>
          </a:prstGeom>
        </p:spPr>
        <p:txBody>
          <a:bodyPr vert="horz" lIns="117564" tIns="58782" rIns="117564" bIns="587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9534526"/>
            <a:ext cx="240030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27BB2-AD83-4C7A-B990-183A9F9521F0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9534526"/>
            <a:ext cx="325755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9534526"/>
            <a:ext cx="2400300" cy="547688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51FDD-361D-4285-9531-B1B5C258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7564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0867" indent="-440867" algn="l" defTabSz="117564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5211" indent="-367389" algn="l" defTabSz="117564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9555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77" indent="-293911" algn="l" defTabSz="117564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5199" indent="-293911" algn="l" defTabSz="117564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3021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0843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08665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96487" indent="-293911" algn="l" defTabSz="117564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7822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5644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466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1288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9110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26932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754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2576" algn="l" defTabSz="117564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unty Roa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52500"/>
            <a:ext cx="10287000" cy="1447800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0"/>
                </a:srgbClr>
              </a:gs>
              <a:gs pos="30000">
                <a:srgbClr val="264630">
                  <a:alpha val="60000"/>
                </a:srgbClr>
              </a:gs>
              <a:gs pos="64999">
                <a:srgbClr val="264630">
                  <a:alpha val="80000"/>
                </a:srgbClr>
              </a:gs>
              <a:gs pos="89999">
                <a:srgbClr val="264630">
                  <a:alpha val="80000"/>
                </a:srgbClr>
              </a:gs>
              <a:gs pos="100000">
                <a:srgbClr val="264630">
                  <a:alpha val="8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10287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Whatcom 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County drivers</a:t>
            </a:r>
          </a:p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espect the speed limit.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8496300"/>
            <a:ext cx="10287000" cy="903238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0"/>
                </a:srgbClr>
              </a:gs>
              <a:gs pos="30000">
                <a:srgbClr val="264630">
                  <a:alpha val="60000"/>
                </a:srgbClr>
              </a:gs>
              <a:gs pos="64999">
                <a:srgbClr val="264630">
                  <a:alpha val="80000"/>
                </a:srgbClr>
              </a:gs>
              <a:gs pos="89999">
                <a:srgbClr val="264630">
                  <a:alpha val="80000"/>
                </a:srgbClr>
              </a:gs>
              <a:gs pos="100000">
                <a:srgbClr val="264630">
                  <a:alpha val="8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8572500"/>
            <a:ext cx="941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For example, on Interstate 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between Ferndale and Bellingham, 83 percent* of drivers travel within five mph of the speed limit or slower. 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334500"/>
            <a:ext cx="10287000" cy="952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3" descr="TZ-Logo-Green-Horizontal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5067300" y="9482203"/>
            <a:ext cx="5010150" cy="664869"/>
          </a:xfrm>
        </p:spPr>
      </p:pic>
      <p:sp>
        <p:nvSpPr>
          <p:cNvPr id="10" name="TextBox 9"/>
          <p:cNvSpPr txBox="1"/>
          <p:nvPr/>
        </p:nvSpPr>
        <p:spPr>
          <a:xfrm>
            <a:off x="38100" y="998729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*Washington State Department of Transportation Speed Report – 4</a:t>
            </a:r>
            <a:r>
              <a:rPr lang="en-US" sz="1000" baseline="30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Quarter 2019</a:t>
            </a:r>
            <a:endParaRPr lang="en-US" sz="1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0287000" cy="10287000"/>
          </a:xfrm>
          <a:prstGeom prst="rect">
            <a:avLst/>
          </a:prstGeom>
          <a:solidFill>
            <a:srgbClr val="1E3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" y="876300"/>
            <a:ext cx="472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Chelan County drivers respect the speed limit.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" y="4533900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For example, on Highway 2 in Cashmere, 80 percent* of drivers travel within five mph of the speed limit or slower. 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" y="983489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*Washington State Department of Transportation Speed Report – 4</a:t>
            </a:r>
            <a:r>
              <a:rPr lang="en-US" sz="1000" baseline="30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Quarter 2019</a:t>
            </a:r>
            <a:endParaRPr lang="en-US" sz="1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Freeway Speed Lim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0" y="234033"/>
            <a:ext cx="4890417" cy="9780834"/>
          </a:xfrm>
          <a:prstGeom prst="rect">
            <a:avLst/>
          </a:prstGeom>
        </p:spPr>
      </p:pic>
      <p:pic>
        <p:nvPicPr>
          <p:cNvPr id="12" name="Picture 11" descr="TZ-Logo-Green-Horizont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" y="8953500"/>
            <a:ext cx="4686300" cy="621893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257300" y="4152900"/>
            <a:ext cx="2362200" cy="0"/>
          </a:xfrm>
          <a:prstGeom prst="line">
            <a:avLst/>
          </a:prstGeom>
          <a:ln w="38100">
            <a:solidFill>
              <a:srgbClr val="0499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57300" y="6286500"/>
            <a:ext cx="2362200" cy="0"/>
          </a:xfrm>
          <a:prstGeom prst="line">
            <a:avLst/>
          </a:prstGeom>
          <a:ln w="38100">
            <a:solidFill>
              <a:srgbClr val="0499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eeway Speed Limit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52500"/>
            <a:ext cx="10287000" cy="1447800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0"/>
                </a:srgbClr>
              </a:gs>
              <a:gs pos="30000">
                <a:srgbClr val="264630">
                  <a:alpha val="60000"/>
                </a:srgbClr>
              </a:gs>
              <a:gs pos="64999">
                <a:srgbClr val="264630">
                  <a:alpha val="80000"/>
                </a:srgbClr>
              </a:gs>
              <a:gs pos="89999">
                <a:srgbClr val="264630">
                  <a:alpha val="80000"/>
                </a:srgbClr>
              </a:gs>
              <a:gs pos="100000">
                <a:srgbClr val="264630">
                  <a:alpha val="8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10287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Benton County drivers</a:t>
            </a:r>
          </a:p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espect the speed limit.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8496300"/>
            <a:ext cx="10287000" cy="903238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0"/>
                </a:srgbClr>
              </a:gs>
              <a:gs pos="30000">
                <a:srgbClr val="264630">
                  <a:alpha val="60000"/>
                </a:srgbClr>
              </a:gs>
              <a:gs pos="64999">
                <a:srgbClr val="264630">
                  <a:alpha val="80000"/>
                </a:srgbClr>
              </a:gs>
              <a:gs pos="89999">
                <a:srgbClr val="264630">
                  <a:alpha val="80000"/>
                </a:srgbClr>
              </a:gs>
              <a:gs pos="100000">
                <a:srgbClr val="264630">
                  <a:alpha val="8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8572500"/>
            <a:ext cx="941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For example, on Highway 395 near Kennewick, 91 percent* of drivers travel within five mph of the speed limit or slower. 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334500"/>
            <a:ext cx="10287000" cy="952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3" descr="TZ-Logo-Green-Horizonta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67300" y="9482203"/>
            <a:ext cx="5010150" cy="664869"/>
          </a:xfrm>
        </p:spPr>
      </p:pic>
      <p:sp>
        <p:nvSpPr>
          <p:cNvPr id="10" name="TextBox 9"/>
          <p:cNvSpPr txBox="1"/>
          <p:nvPr/>
        </p:nvSpPr>
        <p:spPr>
          <a:xfrm>
            <a:off x="38100" y="998729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*Washington State Department of Transportation Speed Report – 4</a:t>
            </a:r>
            <a:r>
              <a:rPr lang="en-US" sz="1000" baseline="30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Quarter 2019</a:t>
            </a:r>
            <a:endParaRPr lang="en-US" sz="1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0287000" cy="10287000"/>
          </a:xfrm>
          <a:prstGeom prst="rect">
            <a:avLst/>
          </a:prstGeom>
          <a:solidFill>
            <a:srgbClr val="1E3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" y="876300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Adams County drivers respect the speed limit.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" y="4533900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For example, on Highway  near Othello, 83 percent* of drivers travel within five mph of the speed limit or slower. 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" y="983489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*Washington State Department of Transportation Speed Report – 4</a:t>
            </a:r>
            <a:r>
              <a:rPr lang="en-US" sz="1000" baseline="30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Quarter 2019</a:t>
            </a:r>
            <a:endParaRPr lang="en-US" sz="1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Freeway Speed Lim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0" y="234033"/>
            <a:ext cx="4890417" cy="9780834"/>
          </a:xfrm>
          <a:prstGeom prst="rect">
            <a:avLst/>
          </a:prstGeom>
        </p:spPr>
      </p:pic>
      <p:pic>
        <p:nvPicPr>
          <p:cNvPr id="12" name="Picture 11" descr="TZ-Logo-Green-Horizont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" y="8953500"/>
            <a:ext cx="4686300" cy="62189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1257300" y="4152900"/>
            <a:ext cx="2362200" cy="0"/>
          </a:xfrm>
          <a:prstGeom prst="line">
            <a:avLst/>
          </a:prstGeom>
          <a:ln w="38100">
            <a:solidFill>
              <a:srgbClr val="0499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57300" y="6286500"/>
            <a:ext cx="2362200" cy="0"/>
          </a:xfrm>
          <a:prstGeom prst="line">
            <a:avLst/>
          </a:prstGeom>
          <a:ln w="38100">
            <a:solidFill>
              <a:srgbClr val="0499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nty Road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52500"/>
            <a:ext cx="10287000" cy="1447800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0"/>
                </a:srgbClr>
              </a:gs>
              <a:gs pos="30000">
                <a:srgbClr val="264630">
                  <a:alpha val="60000"/>
                </a:srgbClr>
              </a:gs>
              <a:gs pos="64999">
                <a:srgbClr val="264630">
                  <a:alpha val="80000"/>
                </a:srgbClr>
              </a:gs>
              <a:gs pos="89999">
                <a:srgbClr val="264630">
                  <a:alpha val="80000"/>
                </a:srgbClr>
              </a:gs>
              <a:gs pos="100000">
                <a:srgbClr val="264630">
                  <a:alpha val="8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0287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Kittitas County drivers</a:t>
            </a:r>
          </a:p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espect the speed limit.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496300"/>
            <a:ext cx="10287000" cy="903238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0"/>
                </a:srgbClr>
              </a:gs>
              <a:gs pos="30000">
                <a:srgbClr val="264630">
                  <a:alpha val="60000"/>
                </a:srgbClr>
              </a:gs>
              <a:gs pos="64999">
                <a:srgbClr val="264630">
                  <a:alpha val="80000"/>
                </a:srgbClr>
              </a:gs>
              <a:gs pos="89999">
                <a:srgbClr val="264630">
                  <a:alpha val="80000"/>
                </a:srgbClr>
              </a:gs>
              <a:gs pos="100000">
                <a:srgbClr val="264630">
                  <a:alpha val="8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572500"/>
            <a:ext cx="941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For example, on Interstate 90 near Cle </a:t>
            </a:r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Elum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, 88 percent* of drivers travel within five mph of the speed limit or slower. 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334500"/>
            <a:ext cx="10287000" cy="952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3" descr="TZ-Logo-Green-Horizonta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67300" y="9482203"/>
            <a:ext cx="5010150" cy="664869"/>
          </a:xfrm>
        </p:spPr>
      </p:pic>
      <p:sp>
        <p:nvSpPr>
          <p:cNvPr id="9" name="TextBox 8"/>
          <p:cNvSpPr txBox="1"/>
          <p:nvPr/>
        </p:nvSpPr>
        <p:spPr>
          <a:xfrm>
            <a:off x="38100" y="998729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*Washington State Department of Transportation Speed Report – 4</a:t>
            </a:r>
            <a:r>
              <a:rPr lang="en-US" sz="1000" baseline="30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Quarter 2019</a:t>
            </a:r>
            <a:endParaRPr lang="en-US" sz="1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0287000" cy="10287000"/>
          </a:xfrm>
          <a:prstGeom prst="rect">
            <a:avLst/>
          </a:prstGeom>
          <a:solidFill>
            <a:srgbClr val="1E3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" y="876300"/>
            <a:ext cx="472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Whatcom County drivers respect the speed limit.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" y="4533900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For example, on Interstate 5 between Ferndale and Bellingham, 83 percent* of drivers travel within five mph of the speed limit or slower. 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" y="983489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*Washington State Department of Transportation Speed Report – 4</a:t>
            </a:r>
            <a:r>
              <a:rPr lang="en-US" sz="1000" baseline="30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Quarter 2019</a:t>
            </a:r>
            <a:endParaRPr lang="en-US" sz="1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Freeway Speed Lim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0" y="234033"/>
            <a:ext cx="4890417" cy="9780834"/>
          </a:xfrm>
          <a:prstGeom prst="rect">
            <a:avLst/>
          </a:prstGeom>
        </p:spPr>
      </p:pic>
      <p:pic>
        <p:nvPicPr>
          <p:cNvPr id="12" name="Picture 11" descr="TZ-Logo-Green-Horizont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" y="8953500"/>
            <a:ext cx="4686300" cy="62189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1257300" y="4152900"/>
            <a:ext cx="2362200" cy="0"/>
          </a:xfrm>
          <a:prstGeom prst="line">
            <a:avLst/>
          </a:prstGeom>
          <a:ln w="38100">
            <a:solidFill>
              <a:srgbClr val="0499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57300" y="6286500"/>
            <a:ext cx="2362200" cy="0"/>
          </a:xfrm>
          <a:prstGeom prst="line">
            <a:avLst/>
          </a:prstGeom>
          <a:ln w="38100">
            <a:solidFill>
              <a:srgbClr val="0499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te Rou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52500"/>
            <a:ext cx="10287000" cy="1447800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0"/>
                </a:srgbClr>
              </a:gs>
              <a:gs pos="30000">
                <a:srgbClr val="264630">
                  <a:alpha val="60000"/>
                </a:srgbClr>
              </a:gs>
              <a:gs pos="64999">
                <a:srgbClr val="264630">
                  <a:alpha val="80000"/>
                </a:srgbClr>
              </a:gs>
              <a:gs pos="89999">
                <a:srgbClr val="264630">
                  <a:alpha val="80000"/>
                </a:srgbClr>
              </a:gs>
              <a:gs pos="100000">
                <a:srgbClr val="264630">
                  <a:alpha val="8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0287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Whatcom County drivers</a:t>
            </a:r>
          </a:p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espect the speed limit.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496300"/>
            <a:ext cx="10287000" cy="903238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0"/>
                </a:srgbClr>
              </a:gs>
              <a:gs pos="30000">
                <a:srgbClr val="264630">
                  <a:alpha val="60000"/>
                </a:srgbClr>
              </a:gs>
              <a:gs pos="64999">
                <a:srgbClr val="264630">
                  <a:alpha val="80000"/>
                </a:srgbClr>
              </a:gs>
              <a:gs pos="89999">
                <a:srgbClr val="264630">
                  <a:alpha val="80000"/>
                </a:srgbClr>
              </a:gs>
              <a:gs pos="100000">
                <a:srgbClr val="264630">
                  <a:alpha val="8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8572500"/>
            <a:ext cx="941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For example, on Interstate 5 between Ferndale and Bellingham, 83 percent* of drivers travel within five mph of the speed limit or slower. 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334500"/>
            <a:ext cx="10287000" cy="952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3" descr="TZ-Logo-Green-Horizonta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67300" y="9482203"/>
            <a:ext cx="5010150" cy="664869"/>
          </a:xfrm>
        </p:spPr>
      </p:pic>
      <p:sp>
        <p:nvSpPr>
          <p:cNvPr id="9" name="TextBox 8"/>
          <p:cNvSpPr txBox="1"/>
          <p:nvPr/>
        </p:nvSpPr>
        <p:spPr>
          <a:xfrm>
            <a:off x="38100" y="998729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*Washington State Department of Transportation Speed Report – 4</a:t>
            </a:r>
            <a:r>
              <a:rPr lang="en-US" sz="1000" baseline="30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Quarter 2019</a:t>
            </a:r>
            <a:endParaRPr lang="en-US" sz="1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0287000" cy="10287000"/>
          </a:xfrm>
          <a:prstGeom prst="rect">
            <a:avLst/>
          </a:prstGeom>
          <a:solidFill>
            <a:srgbClr val="1E3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" y="876300"/>
            <a:ext cx="472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Whatcom County drivers respect the speed limit.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" y="4533900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For example, on Interstate 5 between Ferndale and Bellingham, 83 percent* of drivers travel within five mph of the speed limit or slower. 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" y="983489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*Washington State Department of Transportation Speed Report – 4</a:t>
            </a:r>
            <a:r>
              <a:rPr lang="en-US" sz="1000" baseline="30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Quarter 2019</a:t>
            </a:r>
            <a:endParaRPr lang="en-US" sz="1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Freeway Speed Lim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0" y="234033"/>
            <a:ext cx="4890417" cy="9780834"/>
          </a:xfrm>
          <a:prstGeom prst="rect">
            <a:avLst/>
          </a:prstGeom>
        </p:spPr>
      </p:pic>
      <p:pic>
        <p:nvPicPr>
          <p:cNvPr id="12" name="Picture 11" descr="TZ-Logo-Green-Horizont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" y="8953500"/>
            <a:ext cx="4686300" cy="62189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1257300" y="4152900"/>
            <a:ext cx="2362200" cy="0"/>
          </a:xfrm>
          <a:prstGeom prst="line">
            <a:avLst/>
          </a:prstGeom>
          <a:ln w="38100">
            <a:solidFill>
              <a:srgbClr val="0499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57300" y="6286500"/>
            <a:ext cx="2362200" cy="0"/>
          </a:xfrm>
          <a:prstGeom prst="line">
            <a:avLst/>
          </a:prstGeom>
          <a:ln w="38100">
            <a:solidFill>
              <a:srgbClr val="0499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7866</TotalTime>
  <Words>377</Words>
  <Application>Microsoft Office PowerPoint</Application>
  <PresentationFormat>Custom</PresentationFormat>
  <Paragraphs>29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Doug Dahl</dc:creator>
  <cp:lastModifiedBy>Doug Dahl</cp:lastModifiedBy>
  <cp:revision>85</cp:revision>
  <dcterms:created xsi:type="dcterms:W3CDTF">2021-01-21T19:59:58Z</dcterms:created>
  <dcterms:modified xsi:type="dcterms:W3CDTF">2021-01-27T22:12:32Z</dcterms:modified>
</cp:coreProperties>
</file>